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Layouts/slideLayout10.xml" ContentType="application/vnd.openxmlformats-officedocument.presentationml.slideLayout+xml"/>
  <Override PartName="/ppt/slideMasters/slideMaster4.xml" ContentType="application/vnd.openxmlformats-officedocument.presentationml.slide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Default Extension="wdp" ContentType="image/vnd.ms-photo"/>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2" r:id="rId2"/>
    <p:sldMasterId id="2147483714" r:id="rId3"/>
    <p:sldMasterId id="2147483726" r:id="rId4"/>
  </p:sldMasterIdLst>
  <p:sldIdLst>
    <p:sldId id="256" r:id="rId5"/>
    <p:sldId id="257" r:id="rId6"/>
    <p:sldId id="258"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9184DA70-C731-4C70-880D-CCD4705E623C}" type="datetime1">
              <a:rPr lang="en-US" smtClean="0"/>
              <a:pPr/>
              <a:t>12/21/2019</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3A98EE3D-8CD1-4C3F-BD1C-C98C9596463C}" type="slidenum">
              <a:rPr lang="en-US" smtClean="0"/>
              <a:pPr/>
              <a:t>‹#›</a:t>
            </a:fld>
            <a:endParaRPr lang="en-US" dirty="0"/>
          </a:p>
        </p:txBody>
      </p:sp>
      <p:cxnSp>
        <p:nvCxnSpPr>
          <p:cNvPr id="9" name="Straight Connector 8"/>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4923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182485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97669AF7-7BEB-44E4-9852-375E34362B5B}" type="datetime1">
              <a:rPr lang="en-US" smtClean="0"/>
              <a:pPr/>
              <a:t>12/21/2019</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3A98EE3D-8CD1-4C3F-BD1C-C98C9596463C}" type="slidenum">
              <a:rPr lang="en-US" smtClean="0"/>
              <a:pPr/>
              <a:t>‹#›</a:t>
            </a:fld>
            <a:endParaRPr lang="en-US" dirty="0"/>
          </a:p>
        </p:txBody>
      </p:sp>
      <p:cxnSp>
        <p:nvCxnSpPr>
          <p:cNvPr id="10" name="Straight Connector 9"/>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22661148"/>
      </p:ext>
    </p:extLst>
  </p:cSld>
  <p:clrMapOvr>
    <a:masterClrMapping/>
  </p:clrMapOvr>
  <p:extLst>
    <p:ext uri="{DCECCB84-F9BA-43D5-87BE-67443E8EF086}">
      <p15:sldGuideLst xmlns:p15="http://schemas.microsoft.com/office/powerpoint/2012/main" xmlns="">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63663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pPr/>
              <a:t>12/21/2019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41050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pPr/>
              <a:t>12/21/2019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93608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pPr/>
              <a:t>12/21/2019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766436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452020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pPr/>
              <a:t>12/21/2019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06717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2259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6587DA83-5663-4C9C-B9AA-0B40A3DAFF81}" type="datetime1">
              <a:rPr lang="en-US" smtClean="0"/>
              <a:pPr/>
              <a:t>12/21/2019</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3A98EE3D-8CD1-4C3F-BD1C-C98C9596463C}" type="slidenum">
              <a:rPr lang="en-US" smtClean="0"/>
              <a:pPr/>
              <a:t>‹#›</a:t>
            </a:fld>
            <a:endParaRPr lang="en-US" dirty="0"/>
          </a:p>
        </p:txBody>
      </p:sp>
      <p:cxnSp>
        <p:nvCxnSpPr>
          <p:cNvPr id="13" name="Straight Connector 12"/>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07949331"/>
      </p:ext>
    </p:extLst>
  </p:cSld>
  <p:clrMapOvr>
    <a:masterClrMapping/>
  </p:clrMapOvr>
  <p:extLst>
    <p:ext uri="{DCECCB84-F9BA-43D5-87BE-67443E8EF086}">
      <p15:sldGuideLst xmlns:p15="http://schemas.microsoft.com/office/powerpoint/2012/main" xmlns="">
        <p15:guide id="1" pos="645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811989840"/>
      </p:ext>
    </p:extLst>
  </p:cSld>
  <p:clrMapOvr>
    <a:masterClrMapping/>
  </p:clrMapOvr>
  <p:extLst>
    <p:ext uri="{DCECCB84-F9BA-43D5-87BE-67443E8EF086}">
      <p15:sldGuideLst xmlns:p15="http://schemas.microsoft.com/office/powerpoint/2012/main" xmlns=""/>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695431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7669AF7-7BEB-44E4-9852-375E34362B5B}" type="datetime1">
              <a:rPr lang="en-US" smtClean="0"/>
              <a:pPr/>
              <a:t>12/21/2019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19831827"/>
      </p:ext>
    </p:extLst>
  </p:cSld>
  <p:clrMapOvr>
    <a:masterClrMapping/>
  </p:clrMapOvr>
  <p:extLst>
    <p:ext uri="{DCECCB84-F9BA-43D5-87BE-67443E8EF086}">
      <p15:sldGuideLst xmlns:p15="http://schemas.microsoft.com/office/powerpoint/2012/main" xmlns=""/>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585619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pPr/>
              <a:t>12/21/2019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633315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pPr/>
              <a:t>12/21/2019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326513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pPr/>
              <a:t>12/21/2019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735779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2151697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pPr/>
              <a:t>12/21/2019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54018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909400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102082388"/>
      </p:ext>
    </p:extLst>
  </p:cSld>
  <p:clrMapOvr>
    <a:masterClrMapping/>
  </p:clrMapOvr>
  <p:extLst>
    <p:ext uri="{DCECCB84-F9BA-43D5-87BE-67443E8EF086}">
      <p15:sldGuideLst xmlns:p15="http://schemas.microsoft.com/office/powerpoint/2012/main" xmlns=""/>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184DA70-C731-4C70-880D-CCD4705E623C}" type="datetime1">
              <a:rPr lang="en-US" smtClean="0"/>
              <a:pPr/>
              <a:t>12/21/2019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A98EE3D-8CD1-4C3F-BD1C-C98C9596463C}" type="slidenum">
              <a:rPr lang="en-US" smtClean="0"/>
              <a:pPr/>
              <a:t>‹#›</a:t>
            </a:fld>
            <a:endParaRPr lang="en-US" dirty="0"/>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856123066"/>
      </p:ext>
    </p:extLst>
  </p:cSld>
  <p:clrMapOvr>
    <a:masterClrMapping/>
  </p:clrMapOvr>
  <p:extLst>
    <p:ext uri="{DCECCB84-F9BA-43D5-87BE-67443E8EF086}">
      <p15:sldGuideLst xmlns:p15="http://schemas.microsoft.com/office/powerpoint/2012/main" xmlns=""/>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265098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7669AF7-7BEB-44E4-9852-375E34362B5B}" type="datetime1">
              <a:rPr lang="en-US" smtClean="0"/>
              <a:pPr/>
              <a:t>12/21/2019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A98EE3D-8CD1-4C3F-BD1C-C98C9596463C}" type="slidenum">
              <a:rPr lang="en-US" smtClean="0"/>
              <a:pPr/>
              <a:t>‹#›</a:t>
            </a:fld>
            <a:endParaRPr lang="en-US" dirty="0"/>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xmlns="" val="701158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998703764"/>
      </p:ext>
    </p:extLst>
  </p:cSld>
  <p:clrMapOvr>
    <a:masterClrMapping/>
  </p:clrMapOvr>
  <p:extLst>
    <p:ext uri="{DCECCB84-F9BA-43D5-87BE-67443E8EF086}">
      <p15:sldGuideLst xmlns:p15="http://schemas.microsoft.com/office/powerpoint/2012/main" xmlns=""/>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pPr/>
              <a:t>12/21/2019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562229445"/>
      </p:ext>
    </p:extLst>
  </p:cSld>
  <p:clrMapOvr>
    <a:masterClrMapping/>
  </p:clrMapOvr>
  <p:extLst>
    <p:ext uri="{DCECCB84-F9BA-43D5-87BE-67443E8EF086}">
      <p15:sldGuideLst xmlns:p15="http://schemas.microsoft.com/office/powerpoint/2012/main" xmlns=""/>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pPr/>
              <a:t>12/21/2019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9866102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pPr/>
              <a:t>12/21/2019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3512474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2BEA474-078D-4E9B-9B14-09A87B19DC46}" type="datetime1">
              <a:rPr lang="en-US" smtClean="0"/>
              <a:pPr/>
              <a:t>12/21/2019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3A98EE3D-8CD1-4C3F-BD1C-C98C9596463C}" type="slidenum">
              <a:rPr lang="en-US" smtClean="0"/>
              <a:pPr/>
              <a:t>‹#›</a:t>
            </a:fld>
            <a:endParaRPr lang="en-US" dirty="0"/>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2963616596"/>
      </p:ext>
    </p:extLst>
  </p:cSld>
  <p:clrMapOvr>
    <a:masterClrMapping/>
  </p:clrMapOvr>
  <p:extLst>
    <p:ext uri="{DCECCB84-F9BA-43D5-87BE-67443E8EF086}">
      <p15:sldGuideLst xmlns:p15="http://schemas.microsoft.com/office/powerpoint/2012/main" xmlns="">
        <p15:guide id="1" orient="horz" pos="6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907D986-8816-4272-A432-0437A28A9828}" type="datetime1">
              <a:rPr lang="en-US" smtClean="0"/>
              <a:pPr/>
              <a:t>12/21/2019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pPr algn="l"/>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7061946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4329579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159466943"/>
      </p:ext>
    </p:extLst>
  </p:cSld>
  <p:clrMapOvr>
    <a:masterClrMapping/>
  </p:clrMapOvr>
  <p:extLst>
    <p:ext uri="{DCECCB84-F9BA-43D5-87BE-67443E8EF086}">
      <p15:sldGuideLst xmlns:p15="http://schemas.microsoft.com/office/powerpoint/2012/main" xmlns=""/>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184DA70-C731-4C70-880D-CCD4705E623C}" type="datetime1">
              <a:rPr lang="en-US" smtClean="0"/>
              <a:pPr/>
              <a:t>12/21/2019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3A98EE3D-8CD1-4C3F-BD1C-C98C9596463C}"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48965398"/>
      </p:ext>
    </p:extLst>
  </p:cSld>
  <p:clrMapOvr>
    <a:masterClrMapping/>
  </p:clrMapOvr>
  <p:extLst>
    <p:ext uri="{DCECCB84-F9BA-43D5-87BE-67443E8EF086}">
      <p15:sldGuideLst xmlns:p15="http://schemas.microsoft.com/office/powerpoint/2012/main" xmlns=""/>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2454067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72309888"/>
      </p:ext>
    </p:extLst>
  </p:cSld>
  <p:clrMapOvr>
    <a:masterClrMapping/>
  </p:clrMapOvr>
  <p:extLst>
    <p:ext uri="{DCECCB84-F9BA-43D5-87BE-67443E8EF086}">
      <p15:sldGuideLst xmlns:p15="http://schemas.microsoft.com/office/powerpoint/2012/main" xmlns=""/>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659734318"/>
      </p:ext>
    </p:extLst>
  </p:cSld>
  <p:clrMapOvr>
    <a:masterClrMapping/>
  </p:clrMapOvr>
  <p:extLst>
    <p:ext uri="{DCECCB84-F9BA-43D5-87BE-67443E8EF086}">
      <p15:sldGuideLst xmlns:p15="http://schemas.microsoft.com/office/powerpoint/2012/main" xmlns=""/>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pPr/>
              <a:t>12/21/2019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175972921"/>
      </p:ext>
    </p:extLst>
  </p:cSld>
  <p:clrMapOvr>
    <a:masterClrMapping/>
  </p:clrMapOvr>
  <p:extLst>
    <p:ext uri="{DCECCB84-F9BA-43D5-87BE-67443E8EF086}">
      <p15:sldGuideLst xmlns:p15="http://schemas.microsoft.com/office/powerpoint/2012/main" xmlns=""/>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pPr/>
              <a:t>12/21/2019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1220770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pPr/>
              <a:t>12/21/2019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4054630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042335669"/>
      </p:ext>
    </p:extLst>
  </p:cSld>
  <p:clrMapOvr>
    <a:masterClrMapping/>
  </p:clrMapOvr>
  <p:extLst>
    <p:ext uri="{DCECCB84-F9BA-43D5-87BE-67443E8EF086}">
      <p15:sldGuideLst xmlns:p15="http://schemas.microsoft.com/office/powerpoint/2012/main" xmlns=""/>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pPr/>
              <a:t>12/21/2019</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1827024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pPr/>
              <a:t>12/21/2019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548531733"/>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79573750"/>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80176401"/>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59981074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174578741"/>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40221334"/>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598850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pPr/>
              <a:t>12/21/2019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71912623"/>
      </p:ext>
    </p:extLst>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7.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62D6E202-B606-4609-B914-27C9371A1F6D}" type="datetime1">
              <a:rPr lang="en-US" smtClean="0"/>
              <a:pPr/>
              <a:t>12/21/2019</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3A98EE3D-8CD1-4C3F-BD1C-C98C9596463C}" type="slidenum">
              <a:rPr lang="en-US" smtClean="0"/>
              <a:pPr/>
              <a:t>‹#›</a:t>
            </a:fld>
            <a:endParaRPr lang="en-US" dirty="0"/>
          </a:p>
        </p:txBody>
      </p:sp>
      <p:cxnSp>
        <p:nvCxnSpPr>
          <p:cNvPr id="10" name="Straight Connector 9"/>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32467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sldNum="0"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2D6E202-B606-4609-B914-27C9371A1F6D}" type="datetime1">
              <a:rPr lang="en-US" smtClean="0"/>
              <a:pPr/>
              <a:t>12/21/2019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13929954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2D6E202-B606-4609-B914-27C9371A1F6D}" type="datetime1">
              <a:rPr lang="en-US" smtClean="0"/>
              <a:pPr/>
              <a:t>12/21/2019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A98EE3D-8CD1-4C3F-BD1C-C98C9596463C}" type="slidenum">
              <a:rPr lang="en-US" smtClean="0"/>
              <a:pPr/>
              <a:t>‹#›</a:t>
            </a:fld>
            <a:endParaRPr lang="en-US" dirty="0"/>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32741412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D6E202-B606-4609-B914-27C9371A1F6D}" type="datetime1">
              <a:rPr lang="en-US" smtClean="0"/>
              <a:pPr/>
              <a:t>12/21/2019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68191266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New_York_Stock_Exchange" TargetMode="External"/><Relationship Id="rId3" Type="http://schemas.microsoft.com/office/2007/relationships/hdphoto" Target="../media/hdphoto1.wdp"/><Relationship Id="rId7" Type="http://schemas.openxmlformats.org/officeDocument/2006/relationships/hyperlink" Target="https://en.wikipedia.org/wiki/Stock_market_crash" TargetMode="External"/><Relationship Id="rId2"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image" Target="../media/image12.jpeg"/><Relationship Id="rId11" Type="http://schemas.openxmlformats.org/officeDocument/2006/relationships/hyperlink" Target="https://en.wikipedia.org/wiki/Great_Depression" TargetMode="External"/><Relationship Id="rId5" Type="http://schemas.microsoft.com/office/2007/relationships/hdphoto" Target="../media/hdphoto2.wdp"/><Relationship Id="rId10" Type="http://schemas.openxmlformats.org/officeDocument/2006/relationships/hyperlink" Target="https://en.wikipedia.org/wiki/London_Stock_Exchange" TargetMode="External"/><Relationship Id="rId4" Type="http://schemas.openxmlformats.org/officeDocument/2006/relationships/image" Target="../media/image4.png"/><Relationship Id="rId9" Type="http://schemas.openxmlformats.org/officeDocument/2006/relationships/hyperlink" Target="https://en.wikipedia.org/wiki/History_of_the_United_States"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Call_money" TargetMode="External"/><Relationship Id="rId3" Type="http://schemas.openxmlformats.org/officeDocument/2006/relationships/hyperlink" Target="https://en.wikipedia.org/wiki/World_War_I" TargetMode="External"/><Relationship Id="rId7" Type="http://schemas.openxmlformats.org/officeDocument/2006/relationships/hyperlink" Target="https://en.wikipedia.org/wiki/National_City_Bank_(New_York_City)" TargetMode="External"/><Relationship Id="rId2" Type="http://schemas.openxmlformats.org/officeDocument/2006/relationships/hyperlink" Target="https://en.wikipedia.org/wiki/Roaring_Twenties" TargetMode="External"/><Relationship Id="rId1" Type="http://schemas.openxmlformats.org/officeDocument/2006/relationships/slideLayout" Target="../slideLayouts/slideLayout4.xml"/><Relationship Id="rId6" Type="http://schemas.openxmlformats.org/officeDocument/2006/relationships/hyperlink" Target="https://en.wikipedia.org/wiki/Charles_E._Mitchell" TargetMode="External"/><Relationship Id="rId5" Type="http://schemas.openxmlformats.org/officeDocument/2006/relationships/hyperlink" Target="https://en.wikipedia.org/wiki/Federal_Reserve" TargetMode="External"/><Relationship Id="rId4" Type="http://schemas.openxmlformats.org/officeDocument/2006/relationships/hyperlink" Target="https://en.wikipedia.org/wiki/Speculation" TargetMode="Externa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Albert_Wiggin" TargetMode="External"/><Relationship Id="rId13" Type="http://schemas.openxmlformats.org/officeDocument/2006/relationships/hyperlink" Target="https://en.wikipedia.org/wiki/U.S._Steel" TargetMode="External"/><Relationship Id="rId3" Type="http://schemas.openxmlformats.org/officeDocument/2006/relationships/hyperlink" Target="https://en.wikipedia.org/wiki/Wall_Street" TargetMode="External"/><Relationship Id="rId7" Type="http://schemas.openxmlformats.org/officeDocument/2006/relationships/hyperlink" Target="https://en.wikipedia.org/wiki/J.P._Morgan_&amp;_Co." TargetMode="External"/><Relationship Id="rId12" Type="http://schemas.openxmlformats.org/officeDocument/2006/relationships/hyperlink" Target="https://en.wikipedia.org/wiki/Richard_Whitney_(financier)" TargetMode="External"/><Relationship Id="rId2" Type="http://schemas.openxmlformats.org/officeDocument/2006/relationships/hyperlink" Target="https://en.wikipedia.org/wiki/Ticker_tape" TargetMode="External"/><Relationship Id="rId16" Type="http://schemas.openxmlformats.org/officeDocument/2006/relationships/image" Target="../media/image14.png"/><Relationship Id="rId1" Type="http://schemas.openxmlformats.org/officeDocument/2006/relationships/slideLayout" Target="../slideLayouts/slideLayout27.xml"/><Relationship Id="rId6" Type="http://schemas.openxmlformats.org/officeDocument/2006/relationships/hyperlink" Target="https://en.wikipedia.org/wiki/Thomas_W._Lamont" TargetMode="External"/><Relationship Id="rId11" Type="http://schemas.openxmlformats.org/officeDocument/2006/relationships/hyperlink" Target="https://en.wikipedia.org/wiki/Citibank" TargetMode="External"/><Relationship Id="rId5" Type="http://schemas.openxmlformats.org/officeDocument/2006/relationships/hyperlink" Target="https://en.wikipedia.org/wiki/Wall_Street_Crash_of_1929" TargetMode="External"/><Relationship Id="rId15" Type="http://schemas.openxmlformats.org/officeDocument/2006/relationships/hyperlink" Target="https://en.wikipedia.org/wiki/Panic_of_1907" TargetMode="External"/><Relationship Id="rId10" Type="http://schemas.openxmlformats.org/officeDocument/2006/relationships/hyperlink" Target="https://en.wikipedia.org/wiki/Charles_E._Mitchell" TargetMode="External"/><Relationship Id="rId4" Type="http://schemas.openxmlformats.org/officeDocument/2006/relationships/hyperlink" Target="https://en.wikipedia.org/wiki/Banker" TargetMode="External"/><Relationship Id="rId9" Type="http://schemas.openxmlformats.org/officeDocument/2006/relationships/hyperlink" Target="https://en.wikipedia.org/wiki/Chase_National_Bank" TargetMode="External"/><Relationship Id="rId14" Type="http://schemas.openxmlformats.org/officeDocument/2006/relationships/hyperlink" Target="https://en.wikipedia.org/wiki/Blue_chip_(stock_mark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image" Target="../media/image6.jpeg"/><Relationship Id="rId1" Type="http://schemas.openxmlformats.org/officeDocument/2006/relationships/slideLayout" Target="../slideLayouts/slideLayout36.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131AE43-0826-4BA5-860C-610DAE0B79A3}"/>
              </a:ext>
            </a:extLst>
          </p:cNvPr>
          <p:cNvPicPr>
            <a:picLocks noChangeAspect="1"/>
          </p:cNvPicPr>
          <p:nvPr/>
        </p:nvPicPr>
        <p:blipFill rotWithShape="1">
          <a:blip r:embed="rId2">
            <a:alphaModFix amt="35000"/>
          </a:blip>
          <a:srcRect t="7865" b="7865"/>
          <a:stretch/>
        </p:blipFill>
        <p:spPr>
          <a:xfrm>
            <a:off x="20" y="10"/>
            <a:ext cx="12191980" cy="6857990"/>
          </a:xfrm>
          <a:prstGeom prst="rect">
            <a:avLst/>
          </a:prstGeom>
        </p:spPr>
      </p:pic>
      <p:sp>
        <p:nvSpPr>
          <p:cNvPr id="2" name="Title 1">
            <a:extLst>
              <a:ext uri="{FF2B5EF4-FFF2-40B4-BE49-F238E27FC236}">
                <a16:creationId xmlns:a16="http://schemas.microsoft.com/office/drawing/2014/main" xmlns="" id="{95C025BE-2559-4096-B780-1B93B330C7C9}"/>
              </a:ext>
            </a:extLst>
          </p:cNvPr>
          <p:cNvSpPr>
            <a:spLocks noGrp="1"/>
          </p:cNvSpPr>
          <p:nvPr>
            <p:ph type="ctrTitle"/>
          </p:nvPr>
        </p:nvSpPr>
        <p:spPr/>
        <p:txBody>
          <a:bodyPr>
            <a:normAutofit/>
          </a:bodyPr>
          <a:lstStyle/>
          <a:p>
            <a:pPr algn="ctr"/>
            <a:r>
              <a:rPr lang="en-US" dirty="0">
                <a:solidFill>
                  <a:srgbClr val="FFFFFF"/>
                </a:solidFill>
                <a:latin typeface="Linux Libertine"/>
              </a:rPr>
              <a:t>Wall Street Crash </a:t>
            </a:r>
            <a:r>
              <a:rPr lang="en-US">
                <a:solidFill>
                  <a:srgbClr val="FFFFFF"/>
                </a:solidFill>
                <a:latin typeface="Linux Libertine"/>
              </a:rPr>
              <a:t>of </a:t>
            </a:r>
            <a:r>
              <a:rPr lang="en-US" smtClean="0">
                <a:solidFill>
                  <a:srgbClr val="FFFFFF"/>
                </a:solidFill>
                <a:latin typeface="Linux Libertine"/>
              </a:rPr>
              <a:t>1929</a:t>
            </a:r>
            <a:r>
              <a:rPr lang="en-US" dirty="0">
                <a:solidFill>
                  <a:srgbClr val="FFFFFF"/>
                </a:solidFill>
                <a:latin typeface="Linux Libertine"/>
              </a:rPr>
              <a:t/>
            </a:r>
            <a:br>
              <a:rPr lang="en-US" dirty="0">
                <a:solidFill>
                  <a:srgbClr val="FFFFFF"/>
                </a:solidFill>
                <a:latin typeface="Linux Libertine"/>
              </a:rPr>
            </a:br>
            <a:endParaRPr lang="en-US" dirty="0">
              <a:solidFill>
                <a:srgbClr val="FFFFFF"/>
              </a:solidFill>
            </a:endParaRPr>
          </a:p>
        </p:txBody>
      </p:sp>
      <p:sp>
        <p:nvSpPr>
          <p:cNvPr id="3" name="Subtitle 2">
            <a:extLst>
              <a:ext uri="{FF2B5EF4-FFF2-40B4-BE49-F238E27FC236}">
                <a16:creationId xmlns:a16="http://schemas.microsoft.com/office/drawing/2014/main" xmlns="" id="{9704B2C7-ABC6-4F5D-B827-26BD17694FAE}"/>
              </a:ext>
            </a:extLst>
          </p:cNvPr>
          <p:cNvSpPr>
            <a:spLocks noGrp="1"/>
          </p:cNvSpPr>
          <p:nvPr>
            <p:ph type="subTitle" idx="1"/>
          </p:nvPr>
        </p:nvSpPr>
        <p:spPr/>
        <p:txBody>
          <a:bodyPr>
            <a:normAutofit/>
          </a:bodyPr>
          <a:lstStyle/>
          <a:p>
            <a:r>
              <a:rPr lang="en-US" dirty="0">
                <a:solidFill>
                  <a:srgbClr val="FFFFFF"/>
                </a:solidFill>
              </a:rPr>
              <a:t>By </a:t>
            </a:r>
            <a:r>
              <a:rPr lang="en-US" dirty="0" err="1">
                <a:solidFill>
                  <a:srgbClr val="FFFFFF"/>
                </a:solidFill>
              </a:rPr>
              <a:t>theodore</a:t>
            </a:r>
            <a:r>
              <a:rPr lang="en-US" dirty="0">
                <a:solidFill>
                  <a:srgbClr val="FFFFFF"/>
                </a:solidFill>
              </a:rPr>
              <a:t> junior </a:t>
            </a:r>
            <a:r>
              <a:rPr lang="en-US" dirty="0" err="1">
                <a:solidFill>
                  <a:srgbClr val="FFFFFF"/>
                </a:solidFill>
              </a:rPr>
              <a:t>serbanescu</a:t>
            </a:r>
            <a:endParaRPr lang="en-US" dirty="0">
              <a:solidFill>
                <a:srgbClr val="FFFFFF"/>
              </a:solidFill>
            </a:endParaRPr>
          </a:p>
        </p:txBody>
      </p:sp>
    </p:spTree>
    <p:extLst>
      <p:ext uri="{BB962C8B-B14F-4D97-AF65-F5344CB8AC3E}">
        <p14:creationId xmlns:p14="http://schemas.microsoft.com/office/powerpoint/2010/main" xmlns="" val="940038628"/>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xmlns="" id="{16DBFAD4-B5FC-442B-A283-381B01B195F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72" name="Oval 71">
              <a:extLst>
                <a:ext uri="{FF2B5EF4-FFF2-40B4-BE49-F238E27FC236}">
                  <a16:creationId xmlns:a16="http://schemas.microsoft.com/office/drawing/2014/main" xmlns="" id="{9B649DC7-8769-4383-A6F2-8F366BA7A1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xmlns="">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73" name="Oval 72">
              <a:extLst>
                <a:ext uri="{FF2B5EF4-FFF2-40B4-BE49-F238E27FC236}">
                  <a16:creationId xmlns:a16="http://schemas.microsoft.com/office/drawing/2014/main" xmlns="" id="{0C67FD53-2686-4E0E-BA49-976F78F9AA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75" name="Rectangle 74">
            <a:extLst>
              <a:ext uri="{FF2B5EF4-FFF2-40B4-BE49-F238E27FC236}">
                <a16:creationId xmlns:a16="http://schemas.microsoft.com/office/drawing/2014/main" xmlns="" id="{3964958D-AF5D-4863-B5FB-83F6B8CB12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344" y="0"/>
            <a:ext cx="12188656" cy="6857999"/>
          </a:xfrm>
          <a:prstGeom prst="rect">
            <a:avLst/>
          </a:prstGeom>
          <a:blipFill dpi="0" rotWithShape="1">
            <a:blip r:embed="rId4">
              <a:alphaModFix amt="60000"/>
              <a:lum bright="70000" contrast="-70000"/>
              <a:extLst>
                <a:ext uri="{BEBA8EAE-BF5A-486C-A8C5-ECC9F3942E4B}">
                  <a14:imgProps xmlns:a14="http://schemas.microsoft.com/office/drawing/2010/main" xmlns="">
                    <a14:imgLayer r:embed="rId5">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CF26180-F257-43CB-B834-0C9B112F29F6}"/>
              </a:ext>
            </a:extLst>
          </p:cNvPr>
          <p:cNvSpPr>
            <a:spLocks noGrp="1"/>
          </p:cNvSpPr>
          <p:nvPr>
            <p:ph type="title"/>
          </p:nvPr>
        </p:nvSpPr>
        <p:spPr>
          <a:xfrm>
            <a:off x="4970109" y="484632"/>
            <a:ext cx="6730277" cy="1609344"/>
          </a:xfrm>
          <a:ln>
            <a:noFill/>
          </a:ln>
        </p:spPr>
        <p:txBody>
          <a:bodyPr vert="horz" lIns="91440" tIns="45720" rIns="91440" bIns="45720" rtlCol="0" anchor="ctr">
            <a:normAutofit/>
          </a:bodyPr>
          <a:lstStyle/>
          <a:p>
            <a:r>
              <a:rPr lang="en-US" sz="4800" dirty="0"/>
              <a:t>Wall Street Crash of 1929</a:t>
            </a:r>
          </a:p>
        </p:txBody>
      </p:sp>
      <p:pic>
        <p:nvPicPr>
          <p:cNvPr id="1026" name="Picture 2">
            <a:extLst>
              <a:ext uri="{FF2B5EF4-FFF2-40B4-BE49-F238E27FC236}">
                <a16:creationId xmlns:a16="http://schemas.microsoft.com/office/drawing/2014/main" xmlns="" id="{880C4030-899F-4EB3-8462-37117F3B6951}"/>
              </a:ext>
            </a:extLst>
          </p:cNvPr>
          <p:cNvPicPr>
            <a:picLocks noGrp="1" noChangeAspect="1" noChangeArrowheads="1"/>
          </p:cNvPicPr>
          <p:nvPr>
            <p:ph sz="half" idx="2"/>
          </p:nvPr>
        </p:nvPicPr>
        <p:blipFill rotWithShape="1">
          <a:blip r:embed="rId6">
            <a:extLst>
              <a:ext uri="{28A0092B-C50C-407E-A947-70E740481C1C}">
                <a14:useLocalDpi xmlns:a14="http://schemas.microsoft.com/office/drawing/2010/main" xmlns="" val="0"/>
              </a:ext>
            </a:extLst>
          </a:blip>
          <a:srcRect l="3205"/>
          <a:stretch/>
        </p:blipFill>
        <p:spPr bwMode="auto">
          <a:xfrm>
            <a:off x="3344" y="10"/>
            <a:ext cx="4646726" cy="685799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a:extLst>
              <a:ext uri="{FF2B5EF4-FFF2-40B4-BE49-F238E27FC236}">
                <a16:creationId xmlns:a16="http://schemas.microsoft.com/office/drawing/2014/main" xmlns="" id="{D57E655F-07F5-424E-B45D-805D9A4C654F}"/>
              </a:ext>
            </a:extLst>
          </p:cNvPr>
          <p:cNvSpPr>
            <a:spLocks noGrp="1"/>
          </p:cNvSpPr>
          <p:nvPr>
            <p:ph sz="half" idx="1"/>
          </p:nvPr>
        </p:nvSpPr>
        <p:spPr>
          <a:xfrm>
            <a:off x="4970109" y="2121408"/>
            <a:ext cx="6730276" cy="4050792"/>
          </a:xfrm>
        </p:spPr>
        <p:txBody>
          <a:bodyPr vert="horz" lIns="91440" tIns="45720" rIns="91440" bIns="45720" rtlCol="0">
            <a:normAutofit/>
          </a:bodyPr>
          <a:lstStyle/>
          <a:p>
            <a:r>
              <a:rPr lang="en-US" sz="1800" dirty="0"/>
              <a:t>The </a:t>
            </a:r>
            <a:r>
              <a:rPr lang="en-US" sz="1800" b="1" dirty="0"/>
              <a:t>Wall Street Crash of 1929</a:t>
            </a:r>
            <a:r>
              <a:rPr lang="en-US" sz="1800" dirty="0"/>
              <a:t>, also known as the </a:t>
            </a:r>
            <a:r>
              <a:rPr lang="en-US" sz="1800" b="1" dirty="0"/>
              <a:t>Great Crash</a:t>
            </a:r>
            <a:r>
              <a:rPr lang="en-US" sz="1800" dirty="0"/>
              <a:t>, was a major </a:t>
            </a:r>
            <a:r>
              <a:rPr lang="en-US" sz="1800" dirty="0">
                <a:hlinkClick r:id="rId7" tooltip="Stock market crash"/>
              </a:rPr>
              <a:t>stock market crash</a:t>
            </a:r>
            <a:r>
              <a:rPr lang="en-US" sz="1800" dirty="0"/>
              <a:t> that occurred in 1929. It started in September and ended late in October, when share prices on the </a:t>
            </a:r>
            <a:r>
              <a:rPr lang="en-US" sz="1800" dirty="0">
                <a:hlinkClick r:id="rId8" tooltip="New York Stock Exchange"/>
              </a:rPr>
              <a:t>New York Stock Exchange</a:t>
            </a:r>
            <a:r>
              <a:rPr lang="en-US" sz="1800" dirty="0"/>
              <a:t> collapsed.</a:t>
            </a:r>
          </a:p>
          <a:p>
            <a:r>
              <a:rPr lang="en-US" sz="1800" dirty="0"/>
              <a:t>It was the most devastating stock market crash in the </a:t>
            </a:r>
            <a:r>
              <a:rPr lang="en-US" sz="1800" dirty="0">
                <a:hlinkClick r:id="rId9" tooltip="History of the United States"/>
              </a:rPr>
              <a:t>history of the United States</a:t>
            </a:r>
            <a:r>
              <a:rPr lang="en-US" sz="1800" dirty="0"/>
              <a:t>, when taking into consideration the full extent and duration of its after-</a:t>
            </a:r>
            <a:r>
              <a:rPr lang="en-US" sz="1800" dirty="0" err="1"/>
              <a:t>effects.The</a:t>
            </a:r>
            <a:r>
              <a:rPr lang="en-US" sz="1800" dirty="0"/>
              <a:t> crash, which followed the </a:t>
            </a:r>
            <a:r>
              <a:rPr lang="en-US" sz="1800" dirty="0">
                <a:hlinkClick r:id="rId10" tooltip="London Stock Exchange"/>
              </a:rPr>
              <a:t>London Stock Exchange's</a:t>
            </a:r>
            <a:r>
              <a:rPr lang="en-US" sz="1800" dirty="0"/>
              <a:t> crash of September, signaled the beginning of the </a:t>
            </a:r>
            <a:r>
              <a:rPr lang="en-US" sz="1800" dirty="0">
                <a:hlinkClick r:id="rId11" tooltip="Great Depression"/>
              </a:rPr>
              <a:t>Great Depression</a:t>
            </a:r>
            <a:r>
              <a:rPr lang="en-US" sz="1800" dirty="0"/>
              <a:t>.</a:t>
            </a:r>
          </a:p>
          <a:p>
            <a:endParaRPr lang="en-US" sz="1800" dirty="0"/>
          </a:p>
        </p:txBody>
      </p:sp>
      <p:grpSp>
        <p:nvGrpSpPr>
          <p:cNvPr id="77" name="Group 76">
            <a:extLst>
              <a:ext uri="{FF2B5EF4-FFF2-40B4-BE49-F238E27FC236}">
                <a16:creationId xmlns:a16="http://schemas.microsoft.com/office/drawing/2014/main" xmlns="" id="{11002ACD-3B0C-4885-8754-8A00E926FE4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401725" y="6229681"/>
            <a:ext cx="457200" cy="457200"/>
            <a:chOff x="11361456" y="6195813"/>
            <a:chExt cx="548640" cy="548640"/>
          </a:xfrm>
        </p:grpSpPr>
        <p:sp>
          <p:nvSpPr>
            <p:cNvPr id="78" name="Oval 77">
              <a:extLst>
                <a:ext uri="{FF2B5EF4-FFF2-40B4-BE49-F238E27FC236}">
                  <a16:creationId xmlns:a16="http://schemas.microsoft.com/office/drawing/2014/main" xmlns="" id="{DF0313CD-4196-4456-A70D-5EE2B995BAD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9" name="Oval 78">
              <a:extLst>
                <a:ext uri="{FF2B5EF4-FFF2-40B4-BE49-F238E27FC236}">
                  <a16:creationId xmlns:a16="http://schemas.microsoft.com/office/drawing/2014/main" xmlns="" id="{80DE0B32-9EE8-4975-AD48-3855B0A82A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xmlns="" val="1836034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999"/>
                                          </p:stCondLst>
                                        </p:cTn>
                                        <p:tgtEl>
                                          <p:spTgt spid="1026"/>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1000" fill="hold"/>
                                        <p:tgtEl>
                                          <p:spTgt spid="2"/>
                                        </p:tgtEl>
                                        <p:attrNameLst>
                                          <p:attrName>ppt_x</p:attrName>
                                        </p:attrNameLst>
                                      </p:cBhvr>
                                      <p:tavLst>
                                        <p:tav tm="0">
                                          <p:val>
                                            <p:strVal val="#ppt_x"/>
                                          </p:val>
                                        </p:tav>
                                        <p:tav tm="100000">
                                          <p:val>
                                            <p:strVal val="#ppt_x"/>
                                          </p:val>
                                        </p:tav>
                                      </p:tavLst>
                                    </p:anim>
                                    <p:anim calcmode="lin" valueType="num">
                                      <p:cBhvr additive="base">
                                        <p:cTn id="10" dur="1000" fill="hold"/>
                                        <p:tgtEl>
                                          <p:spTgt spid="2"/>
                                        </p:tgtEl>
                                        <p:attrNameLst>
                                          <p:attrName>ppt_y</p:attrName>
                                        </p:attrNameLst>
                                      </p:cBhvr>
                                      <p:tavLst>
                                        <p:tav tm="0">
                                          <p:val>
                                            <p:strVal val="1+#ppt_h/2"/>
                                          </p:val>
                                        </p:tav>
                                        <p:tav tm="100000">
                                          <p:val>
                                            <p:strVal val="#ppt_y"/>
                                          </p:val>
                                        </p:tav>
                                      </p:tavLst>
                                    </p:anim>
                                  </p:childTnLst>
                                </p:cTn>
                              </p:par>
                              <p:par>
                                <p:cTn id="11" presetID="22" presetClass="entr" presetSubtype="4"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3000"/>
                                        <p:tgtEl>
                                          <p:spTgt spid="3">
                                            <p:txEl>
                                              <p:pRg st="0" end="0"/>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2" name="Freeform 6">
            <a:extLst>
              <a:ext uri="{FF2B5EF4-FFF2-40B4-BE49-F238E27FC236}">
                <a16:creationId xmlns:a16="http://schemas.microsoft.com/office/drawing/2014/main" xmlns="" id="{133582B0-6831-409C-9D4E-4AE274BC8A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cxnSp>
        <p:nvCxnSpPr>
          <p:cNvPr id="2053" name="Straight Connector 72">
            <a:extLst>
              <a:ext uri="{FF2B5EF4-FFF2-40B4-BE49-F238E27FC236}">
                <a16:creationId xmlns:a16="http://schemas.microsoft.com/office/drawing/2014/main" xmlns="" id="{1EB1EC85-96A8-462C-A267-95A4B945944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useBgFill="1">
        <p:nvSpPr>
          <p:cNvPr id="2054" name="Rectangle 74">
            <a:extLst>
              <a:ext uri="{FF2B5EF4-FFF2-40B4-BE49-F238E27FC236}">
                <a16:creationId xmlns:a16="http://schemas.microsoft.com/office/drawing/2014/main" xmlns="" id="{0FBC8A7B-9E5A-4B09-9C33-C600BD17C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Rectangle 76">
            <a:extLst>
              <a:ext uri="{FF2B5EF4-FFF2-40B4-BE49-F238E27FC236}">
                <a16:creationId xmlns:a16="http://schemas.microsoft.com/office/drawing/2014/main" xmlns="" id="{4BB015B5-4A87-4EA6-8B82-41210F3BE9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4572000"/>
            <a:ext cx="12191998" cy="2285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24E080C-5C00-404D-A916-57360868DDDC}"/>
              </a:ext>
            </a:extLst>
          </p:cNvPr>
          <p:cNvSpPr>
            <a:spLocks noGrp="1"/>
          </p:cNvSpPr>
          <p:nvPr>
            <p:ph type="title"/>
          </p:nvPr>
        </p:nvSpPr>
        <p:spPr>
          <a:xfrm>
            <a:off x="840509" y="4747491"/>
            <a:ext cx="9400770" cy="1273806"/>
          </a:xfrm>
        </p:spPr>
        <p:txBody>
          <a:bodyPr vert="horz" lIns="91440" tIns="45720" rIns="91440" bIns="45720" rtlCol="0" anchor="b">
            <a:normAutofit/>
          </a:bodyPr>
          <a:lstStyle/>
          <a:p>
            <a:r>
              <a:rPr lang="en-US" sz="4300" dirty="0">
                <a:solidFill>
                  <a:schemeClr val="bg1"/>
                </a:solidFill>
                <a:effectLst/>
              </a:rPr>
              <a:t>Background</a:t>
            </a:r>
            <a:br>
              <a:rPr lang="en-US" sz="4300" dirty="0">
                <a:solidFill>
                  <a:schemeClr val="bg1"/>
                </a:solidFill>
                <a:effectLst/>
              </a:rPr>
            </a:br>
            <a:endParaRPr lang="en-US" sz="4300" dirty="0">
              <a:solidFill>
                <a:schemeClr val="bg1"/>
              </a:solidFill>
            </a:endParaRPr>
          </a:p>
        </p:txBody>
      </p:sp>
      <p:sp>
        <p:nvSpPr>
          <p:cNvPr id="3" name="Content Placeholder 2">
            <a:extLst>
              <a:ext uri="{FF2B5EF4-FFF2-40B4-BE49-F238E27FC236}">
                <a16:creationId xmlns:a16="http://schemas.microsoft.com/office/drawing/2014/main" xmlns="" id="{D056F196-670E-41C0-8F22-4D13618E3590}"/>
              </a:ext>
            </a:extLst>
          </p:cNvPr>
          <p:cNvSpPr>
            <a:spLocks noGrp="1"/>
          </p:cNvSpPr>
          <p:nvPr>
            <p:ph sz="half" idx="1"/>
          </p:nvPr>
        </p:nvSpPr>
        <p:spPr>
          <a:xfrm>
            <a:off x="804334" y="804334"/>
            <a:ext cx="5291665" cy="3429338"/>
          </a:xfrm>
        </p:spPr>
        <p:txBody>
          <a:bodyPr vert="horz" lIns="91440" tIns="45720" rIns="91440" bIns="45720" rtlCol="0" anchor="ctr">
            <a:normAutofit/>
          </a:bodyPr>
          <a:lstStyle/>
          <a:p>
            <a:pPr>
              <a:lnSpc>
                <a:spcPct val="102000"/>
              </a:lnSpc>
            </a:pPr>
            <a:r>
              <a:rPr lang="en-US" sz="1100" dirty="0"/>
              <a:t>The </a:t>
            </a:r>
            <a:r>
              <a:rPr lang="en-US" sz="1100" dirty="0">
                <a:hlinkClick r:id="rId2" tooltip="Roaring Twenties"/>
              </a:rPr>
              <a:t>Roaring Twenties</a:t>
            </a:r>
            <a:r>
              <a:rPr lang="en-US" sz="1100" dirty="0"/>
              <a:t>, the decade that followed </a:t>
            </a:r>
            <a:r>
              <a:rPr lang="en-US" sz="1100" dirty="0">
                <a:hlinkClick r:id="rId3" tooltip="World War I"/>
              </a:rPr>
              <a:t>World War I</a:t>
            </a:r>
            <a:r>
              <a:rPr lang="en-US" sz="1100" dirty="0"/>
              <a:t> that led to the crash, was a time of wealth and excess. Building on post-war optimism, rural Americans migrated to the cities in vast numbers throughout the decade with the hopes of finding a more prosperous life in the ever-growing expansion of America's industrial sector. While American cities prospered, the overproduction of agricultural produce created widespread financial despair among American farmers throughout the decade. This would later be blamed as one of the key factors that led to the 1929 stock market crash.</a:t>
            </a:r>
          </a:p>
          <a:p>
            <a:pPr>
              <a:lnSpc>
                <a:spcPct val="102000"/>
              </a:lnSpc>
            </a:pPr>
            <a:r>
              <a:rPr lang="en-US" sz="1100" dirty="0"/>
              <a:t>Despite the dangers of </a:t>
            </a:r>
            <a:r>
              <a:rPr lang="en-US" sz="1100" dirty="0">
                <a:hlinkClick r:id="rId4" tooltip="Speculation"/>
              </a:rPr>
              <a:t>speculation</a:t>
            </a:r>
            <a:r>
              <a:rPr lang="en-US" sz="1100" dirty="0"/>
              <a:t>, it was widely believed that the stock market would continue to rise forever. On March 25, 1929, after the </a:t>
            </a:r>
            <a:r>
              <a:rPr lang="en-US" sz="1100" dirty="0">
                <a:hlinkClick r:id="rId5" tooltip="Federal Reserve"/>
              </a:rPr>
              <a:t>Federal Reserve</a:t>
            </a:r>
            <a:r>
              <a:rPr lang="en-US" sz="1100" dirty="0"/>
              <a:t> warned of excessive speculation, a small crash occurred as investors started to sell stocks at a rapid pace, exposing the market's shaky foundation.[5Two days later, banker </a:t>
            </a:r>
            <a:r>
              <a:rPr lang="en-US" sz="1100" dirty="0">
                <a:hlinkClick r:id="rId6" tooltip="Charles E. Mitchell"/>
              </a:rPr>
              <a:t>Charles E. Mitchell</a:t>
            </a:r>
            <a:r>
              <a:rPr lang="en-US" sz="1100" dirty="0"/>
              <a:t> announced that his company, the </a:t>
            </a:r>
            <a:r>
              <a:rPr lang="en-US" sz="1100" dirty="0">
                <a:hlinkClick r:id="rId7" tooltip="National City Bank (New York City)"/>
              </a:rPr>
              <a:t>National City Bank</a:t>
            </a:r>
            <a:r>
              <a:rPr lang="en-US" sz="1100" dirty="0"/>
              <a:t>, would provide $25 million in credit to stop the market's slide. Mitchell's move brought a temporary halt to the financial crisis, and </a:t>
            </a:r>
            <a:r>
              <a:rPr lang="en-US" sz="1100" dirty="0">
                <a:hlinkClick r:id="rId8" tooltip="Call money"/>
              </a:rPr>
              <a:t>call money</a:t>
            </a:r>
            <a:r>
              <a:rPr lang="en-US" sz="1100" dirty="0"/>
              <a:t> declined from 20 to 8 percent.</a:t>
            </a:r>
          </a:p>
          <a:p>
            <a:pPr>
              <a:lnSpc>
                <a:spcPct val="102000"/>
              </a:lnSpc>
            </a:pPr>
            <a:endParaRPr lang="en-US" sz="1100" dirty="0"/>
          </a:p>
        </p:txBody>
      </p:sp>
      <p:pic>
        <p:nvPicPr>
          <p:cNvPr id="2050" name="Picture 2" descr="A picture containing small, sitting, front, large&#10;&#10;Description automatically generated">
            <a:extLst>
              <a:ext uri="{FF2B5EF4-FFF2-40B4-BE49-F238E27FC236}">
                <a16:creationId xmlns:a16="http://schemas.microsoft.com/office/drawing/2014/main" xmlns="" id="{012A7152-836E-4753-945B-6170AB4FAAC6}"/>
              </a:ext>
            </a:extLst>
          </p:cNvPr>
          <p:cNvPicPr>
            <a:picLocks noGrp="1" noChangeAspect="1" noChangeArrowheads="1"/>
          </p:cNvPicPr>
          <p:nvPr>
            <p:ph sz="half" idx="2"/>
          </p:nvPr>
        </p:nvPicPr>
        <p:blipFill>
          <a:blip r:embed="rId9">
            <a:extLst>
              <a:ext uri="{28A0092B-C50C-407E-A947-70E740481C1C}">
                <a14:useLocalDpi xmlns:a14="http://schemas.microsoft.com/office/drawing/2010/main" xmlns="" val="0"/>
              </a:ext>
            </a:extLst>
          </a:blip>
          <a:stretch>
            <a:fillRect/>
          </a:stretch>
        </p:blipFill>
        <p:spPr bwMode="auto">
          <a:xfrm>
            <a:off x="6412594" y="1275233"/>
            <a:ext cx="4975072" cy="2487536"/>
          </a:xfrm>
          <a:prstGeom prst="rect">
            <a:avLst/>
          </a:prstGeom>
          <a:noFill/>
          <a:extLst>
            <a:ext uri="{909E8E84-426E-40DD-AFC4-6F175D3DCCD1}">
              <a14:hiddenFill xmlns:a14="http://schemas.microsoft.com/office/drawing/2010/main" xmlns="">
                <a:solidFill>
                  <a:srgbClr val="FFFFFF"/>
                </a:solidFill>
              </a14:hiddenFill>
            </a:ext>
          </a:extLst>
        </p:spPr>
      </p:pic>
      <p:sp>
        <p:nvSpPr>
          <p:cNvPr id="2056" name="Freeform 6">
            <a:extLst>
              <a:ext uri="{FF2B5EF4-FFF2-40B4-BE49-F238E27FC236}">
                <a16:creationId xmlns:a16="http://schemas.microsoft.com/office/drawing/2014/main" xmlns="" id="{3C34EE6D-3EF3-46CE-B8E1-B95710DC99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784011" y="5202147"/>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bg2"/>
          </a:solidFill>
          <a:ln w="0">
            <a:noFill/>
            <a:prstDash val="solid"/>
            <a:round/>
            <a:headEnd/>
            <a:tailEnd/>
          </a:ln>
        </p:spPr>
      </p:sp>
      <p:cxnSp>
        <p:nvCxnSpPr>
          <p:cNvPr id="2057" name="Straight Connector 80">
            <a:extLst>
              <a:ext uri="{FF2B5EF4-FFF2-40B4-BE49-F238E27FC236}">
                <a16:creationId xmlns:a16="http://schemas.microsoft.com/office/drawing/2014/main" xmlns="" id="{4F8C9297-DB30-4147-8E63-D99C3379396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 y="6199730"/>
            <a:ext cx="10241280" cy="602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0205680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down)">
                                      <p:cBhvr>
                                        <p:cTn id="13" dur="1750"/>
                                        <p:tgtEl>
                                          <p:spTgt spid="2050"/>
                                        </p:tgtEl>
                                      </p:cBhvr>
                                    </p:animEffect>
                                  </p:childTnLst>
                                </p:cTn>
                              </p:par>
                              <p:par>
                                <p:cTn id="14" presetID="1" presetClass="entr" presetSubtype="0" fill="hold" grpId="0" nodeType="withEffect">
                                  <p:stCondLst>
                                    <p:cond delay="0"/>
                                  </p:stCondLst>
                                  <p:childTnLst>
                                    <p:set>
                                      <p:cBhvr>
                                        <p:cTn id="15" dur="1" fill="hold">
                                          <p:stCondLst>
                                            <p:cond delay="9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76" name="Freeform 6">
            <a:extLst>
              <a:ext uri="{FF2B5EF4-FFF2-40B4-BE49-F238E27FC236}">
                <a16:creationId xmlns:a16="http://schemas.microsoft.com/office/drawing/2014/main" xmlns="" id="{841EFD0D-0D37-447B-B1EA-4F7197EB29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077" name="Rectangle 72">
            <a:extLst>
              <a:ext uri="{FF2B5EF4-FFF2-40B4-BE49-F238E27FC236}">
                <a16:creationId xmlns:a16="http://schemas.microsoft.com/office/drawing/2014/main" xmlns="" id="{5A6DFF24-307B-44B0-93F0-893676F148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078" name="Rectangle 74">
            <a:extLst>
              <a:ext uri="{FF2B5EF4-FFF2-40B4-BE49-F238E27FC236}">
                <a16:creationId xmlns:a16="http://schemas.microsoft.com/office/drawing/2014/main" xmlns="" id="{374BD3A9-25D1-4691-BE05-149182EC4C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79" name="Freeform 10">
            <a:extLst>
              <a:ext uri="{FF2B5EF4-FFF2-40B4-BE49-F238E27FC236}">
                <a16:creationId xmlns:a16="http://schemas.microsoft.com/office/drawing/2014/main" xmlns="" id="{8D49CF1A-01DD-4115-A6BB-CFA8F70453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2" name="Title 1">
            <a:extLst>
              <a:ext uri="{FF2B5EF4-FFF2-40B4-BE49-F238E27FC236}">
                <a16:creationId xmlns:a16="http://schemas.microsoft.com/office/drawing/2014/main" xmlns="" id="{681F0DC9-2BBD-4417-A159-130DF6918C8F}"/>
              </a:ext>
            </a:extLst>
          </p:cNvPr>
          <p:cNvSpPr>
            <a:spLocks noGrp="1"/>
          </p:cNvSpPr>
          <p:nvPr>
            <p:ph type="title"/>
          </p:nvPr>
        </p:nvSpPr>
        <p:spPr>
          <a:xfrm>
            <a:off x="754144" y="484631"/>
            <a:ext cx="6340519" cy="1638469"/>
          </a:xfrm>
        </p:spPr>
        <p:txBody>
          <a:bodyPr vert="horz" lIns="91440" tIns="45720" rIns="91440" bIns="45720" rtlCol="0" anchor="t">
            <a:normAutofit/>
          </a:bodyPr>
          <a:lstStyle/>
          <a:p>
            <a:r>
              <a:rPr lang="en-US" dirty="0"/>
              <a:t>Crash</a:t>
            </a:r>
          </a:p>
        </p:txBody>
      </p:sp>
      <p:sp>
        <p:nvSpPr>
          <p:cNvPr id="79" name="Rectangle 78">
            <a:extLst>
              <a:ext uri="{FF2B5EF4-FFF2-40B4-BE49-F238E27FC236}">
                <a16:creationId xmlns:a16="http://schemas.microsoft.com/office/drawing/2014/main" xmlns="" id="{5FDAFA16-9D2D-4BEC-89D0-B4EABEE911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Content Placeholder 3">
            <a:extLst>
              <a:ext uri="{FF2B5EF4-FFF2-40B4-BE49-F238E27FC236}">
                <a16:creationId xmlns:a16="http://schemas.microsoft.com/office/drawing/2014/main" xmlns="" id="{984DA170-DCAB-4F05-B531-897F298D4D52}"/>
              </a:ext>
            </a:extLst>
          </p:cNvPr>
          <p:cNvSpPr>
            <a:spLocks noGrp="1"/>
          </p:cNvSpPr>
          <p:nvPr>
            <p:ph sz="half" idx="2"/>
          </p:nvPr>
        </p:nvSpPr>
        <p:spPr>
          <a:xfrm>
            <a:off x="765051" y="1381760"/>
            <a:ext cx="6306309" cy="4991607"/>
          </a:xfrm>
        </p:spPr>
        <p:txBody>
          <a:bodyPr vert="horz" lIns="91440" tIns="45720" rIns="91440" bIns="45720" rtlCol="0">
            <a:normAutofit/>
          </a:bodyPr>
          <a:lstStyle/>
          <a:p>
            <a:pPr>
              <a:lnSpc>
                <a:spcPct val="100000"/>
              </a:lnSpc>
            </a:pPr>
            <a:r>
              <a:rPr lang="en-US" sz="1600" dirty="0">
                <a:solidFill>
                  <a:schemeClr val="tx1"/>
                </a:solidFill>
              </a:rPr>
              <a:t>Selling intensified in mid-October. The market lost 11 percent of its value at the opening bell on very heavy trading. The huge volume meant that the report of prices on the </a:t>
            </a:r>
            <a:r>
              <a:rPr lang="en-US" sz="1600" dirty="0">
                <a:solidFill>
                  <a:schemeClr val="tx1"/>
                </a:solidFill>
                <a:hlinkClick r:id="rId2" tooltip="Ticker tape"/>
              </a:rPr>
              <a:t>ticker tape</a:t>
            </a:r>
            <a:r>
              <a:rPr lang="en-US" sz="1600" dirty="0">
                <a:solidFill>
                  <a:schemeClr val="tx1"/>
                </a:solidFill>
              </a:rPr>
              <a:t> in brokerage offices around the nation was hours late and so investors had no idea what most stocks were actually trading for. Several leading </a:t>
            </a:r>
            <a:r>
              <a:rPr lang="en-US" sz="1600" dirty="0">
                <a:solidFill>
                  <a:schemeClr val="tx1"/>
                </a:solidFill>
                <a:hlinkClick r:id="rId3" tooltip="Wall Street"/>
              </a:rPr>
              <a:t>Wall Street</a:t>
            </a:r>
            <a:r>
              <a:rPr lang="en-US" sz="1600" dirty="0">
                <a:solidFill>
                  <a:schemeClr val="tx1"/>
                </a:solidFill>
              </a:rPr>
              <a:t> </a:t>
            </a:r>
            <a:r>
              <a:rPr lang="en-US" sz="1600" dirty="0">
                <a:solidFill>
                  <a:schemeClr val="tx1"/>
                </a:solidFill>
                <a:hlinkClick r:id="rId4" tooltip="Banker"/>
              </a:rPr>
              <a:t>bankers</a:t>
            </a:r>
            <a:r>
              <a:rPr lang="en-US" sz="1600" dirty="0">
                <a:solidFill>
                  <a:schemeClr val="tx1"/>
                </a:solidFill>
              </a:rPr>
              <a:t> met to find a solution to the panic and chaos on the trading floor.</a:t>
            </a:r>
            <a:r>
              <a:rPr lang="en-US" sz="1600" baseline="30000" dirty="0">
                <a:solidFill>
                  <a:schemeClr val="tx1"/>
                </a:solidFill>
                <a:hlinkClick r:id="rId5"/>
              </a:rPr>
              <a:t>[8]</a:t>
            </a:r>
            <a:r>
              <a:rPr lang="en-US" sz="1600" dirty="0">
                <a:solidFill>
                  <a:schemeClr val="tx1"/>
                </a:solidFill>
              </a:rPr>
              <a:t> The meeting included </a:t>
            </a:r>
            <a:r>
              <a:rPr lang="en-US" sz="1600" dirty="0">
                <a:solidFill>
                  <a:schemeClr val="tx1"/>
                </a:solidFill>
                <a:hlinkClick r:id="rId6" tooltip="Thomas W. Lamont"/>
              </a:rPr>
              <a:t>Thomas W. Lamont</a:t>
            </a:r>
            <a:r>
              <a:rPr lang="en-US" sz="1600" dirty="0">
                <a:solidFill>
                  <a:schemeClr val="tx1"/>
                </a:solidFill>
              </a:rPr>
              <a:t>, acting head of </a:t>
            </a:r>
            <a:r>
              <a:rPr lang="en-US" sz="1600" dirty="0">
                <a:solidFill>
                  <a:schemeClr val="tx1"/>
                </a:solidFill>
                <a:hlinkClick r:id="rId7" tooltip="J.P. Morgan &amp; Co."/>
              </a:rPr>
              <a:t>Morgan Bank</a:t>
            </a:r>
            <a:r>
              <a:rPr lang="en-US" sz="1600" dirty="0">
                <a:solidFill>
                  <a:schemeClr val="tx1"/>
                </a:solidFill>
              </a:rPr>
              <a:t>; </a:t>
            </a:r>
            <a:r>
              <a:rPr lang="en-US" sz="1600" dirty="0">
                <a:solidFill>
                  <a:schemeClr val="tx1"/>
                </a:solidFill>
                <a:hlinkClick r:id="rId8" tooltip="Albert Wiggin"/>
              </a:rPr>
              <a:t>Albert Wiggin</a:t>
            </a:r>
            <a:r>
              <a:rPr lang="en-US" sz="1600" dirty="0">
                <a:solidFill>
                  <a:schemeClr val="tx1"/>
                </a:solidFill>
              </a:rPr>
              <a:t>, head of the </a:t>
            </a:r>
            <a:r>
              <a:rPr lang="en-US" sz="1600" dirty="0">
                <a:solidFill>
                  <a:schemeClr val="tx1"/>
                </a:solidFill>
                <a:hlinkClick r:id="rId9" tooltip="Chase National Bank"/>
              </a:rPr>
              <a:t>Chase National Bank</a:t>
            </a:r>
            <a:r>
              <a:rPr lang="en-US" sz="1600" dirty="0">
                <a:solidFill>
                  <a:schemeClr val="tx1"/>
                </a:solidFill>
              </a:rPr>
              <a:t>; and </a:t>
            </a:r>
            <a:r>
              <a:rPr lang="en-US" sz="1600" dirty="0">
                <a:solidFill>
                  <a:schemeClr val="tx1"/>
                </a:solidFill>
                <a:hlinkClick r:id="rId10" tooltip="Charles E. Mitchell"/>
              </a:rPr>
              <a:t>Charles E. Mitchell</a:t>
            </a:r>
            <a:r>
              <a:rPr lang="en-US" sz="1600" dirty="0">
                <a:solidFill>
                  <a:schemeClr val="tx1"/>
                </a:solidFill>
              </a:rPr>
              <a:t>, president of the </a:t>
            </a:r>
            <a:r>
              <a:rPr lang="en-US" sz="1600" dirty="0">
                <a:solidFill>
                  <a:schemeClr val="tx1"/>
                </a:solidFill>
                <a:hlinkClick r:id="rId11" tooltip="Citibank"/>
              </a:rPr>
              <a:t>National City Bank of New York</a:t>
            </a:r>
            <a:r>
              <a:rPr lang="en-US" sz="1600" dirty="0">
                <a:solidFill>
                  <a:schemeClr val="tx1"/>
                </a:solidFill>
              </a:rPr>
              <a:t>. They chose </a:t>
            </a:r>
            <a:r>
              <a:rPr lang="en-US" sz="1600" dirty="0">
                <a:solidFill>
                  <a:schemeClr val="tx1"/>
                </a:solidFill>
                <a:hlinkClick r:id="rId12" tooltip="Richard Whitney (financier)"/>
              </a:rPr>
              <a:t>Richard Whitney</a:t>
            </a:r>
            <a:r>
              <a:rPr lang="en-US" sz="1600" dirty="0">
                <a:solidFill>
                  <a:schemeClr val="tx1"/>
                </a:solidFill>
              </a:rPr>
              <a:t>, vice president of the Exchange, to act on their behalf.</a:t>
            </a:r>
          </a:p>
          <a:p>
            <a:pPr>
              <a:lnSpc>
                <a:spcPct val="100000"/>
              </a:lnSpc>
            </a:pPr>
            <a:r>
              <a:rPr lang="en-US" sz="1600" dirty="0">
                <a:solidFill>
                  <a:schemeClr val="tx1"/>
                </a:solidFill>
              </a:rPr>
              <a:t>With the bankers' financial resources behind him, Whitney placed a bid to purchase a large block of shares in </a:t>
            </a:r>
            <a:r>
              <a:rPr lang="en-US" sz="1600" dirty="0">
                <a:solidFill>
                  <a:schemeClr val="tx1"/>
                </a:solidFill>
                <a:hlinkClick r:id="rId13" tooltip="U.S. Steel"/>
              </a:rPr>
              <a:t>U.S. Steel</a:t>
            </a:r>
            <a:r>
              <a:rPr lang="en-US" sz="1600" dirty="0">
                <a:solidFill>
                  <a:schemeClr val="tx1"/>
                </a:solidFill>
              </a:rPr>
              <a:t> at a price well above the current market. As traders watched, Whitney then placed similar bids on other "</a:t>
            </a:r>
            <a:r>
              <a:rPr lang="en-US" sz="1600" dirty="0">
                <a:solidFill>
                  <a:schemeClr val="tx1"/>
                </a:solidFill>
                <a:hlinkClick r:id="rId14" tooltip="Blue chip (stock market)"/>
              </a:rPr>
              <a:t>blue chip</a:t>
            </a:r>
            <a:r>
              <a:rPr lang="en-US" sz="1600" dirty="0">
                <a:solidFill>
                  <a:schemeClr val="tx1"/>
                </a:solidFill>
              </a:rPr>
              <a:t>" stocks. The tactic was similar to one that had ended the </a:t>
            </a:r>
            <a:r>
              <a:rPr lang="en-US" sz="1600" dirty="0">
                <a:solidFill>
                  <a:schemeClr val="tx1"/>
                </a:solidFill>
                <a:hlinkClick r:id="rId15" tooltip="Panic of 1907"/>
              </a:rPr>
              <a:t>Panic of 1907</a:t>
            </a:r>
            <a:r>
              <a:rPr lang="en-US" sz="1600" dirty="0">
                <a:solidFill>
                  <a:schemeClr val="tx1"/>
                </a:solidFill>
              </a:rPr>
              <a:t>. It succeeded in halting the slide. The Dow Jones Industrial Average recovered, closing with it down only 6.38 points for the day.</a:t>
            </a:r>
          </a:p>
          <a:p>
            <a:pPr>
              <a:lnSpc>
                <a:spcPct val="100000"/>
              </a:lnSpc>
            </a:pPr>
            <a:endParaRPr lang="en-US" sz="1400" dirty="0">
              <a:solidFill>
                <a:schemeClr val="tx1"/>
              </a:solidFill>
            </a:endParaRPr>
          </a:p>
        </p:txBody>
      </p:sp>
      <p:pic>
        <p:nvPicPr>
          <p:cNvPr id="3074" name="Picture 2">
            <a:extLst>
              <a:ext uri="{FF2B5EF4-FFF2-40B4-BE49-F238E27FC236}">
                <a16:creationId xmlns:a16="http://schemas.microsoft.com/office/drawing/2014/main" xmlns="" id="{90C3EDF6-8EA8-4979-A57D-4D34DAF128B1}"/>
              </a:ext>
            </a:extLst>
          </p:cNvPr>
          <p:cNvPicPr>
            <a:picLocks noGrp="1" noChangeAspect="1" noChangeArrowheads="1"/>
          </p:cNvPicPr>
          <p:nvPr>
            <p:ph sz="quarter" idx="4"/>
          </p:nvPr>
        </p:nvPicPr>
        <p:blipFill>
          <a:blip r:embed="rId16">
            <a:extLst>
              <a:ext uri="{28A0092B-C50C-407E-A947-70E740481C1C}">
                <a14:useLocalDpi xmlns:a14="http://schemas.microsoft.com/office/drawing/2010/main" xmlns="" val="0"/>
              </a:ext>
            </a:extLst>
          </a:blip>
          <a:stretch>
            <a:fillRect/>
          </a:stretch>
        </p:blipFill>
        <p:spPr bwMode="auto">
          <a:xfrm>
            <a:off x="8050787" y="1984651"/>
            <a:ext cx="3656581" cy="28886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0200175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barn(inVertical)">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074"/>
                                        </p:tgtEl>
                                        <p:attrNameLst>
                                          <p:attrName>style.visibility</p:attrName>
                                        </p:attrNameLst>
                                      </p:cBhvr>
                                      <p:to>
                                        <p:strVal val="visible"/>
                                      </p:to>
                                    </p:set>
                                    <p:anim calcmode="lin" valueType="num">
                                      <p:cBhvr additive="base">
                                        <p:cTn id="24" dur="500" fill="hold"/>
                                        <p:tgtEl>
                                          <p:spTgt spid="3074"/>
                                        </p:tgtEl>
                                        <p:attrNameLst>
                                          <p:attrName>ppt_x</p:attrName>
                                        </p:attrNameLst>
                                      </p:cBhvr>
                                      <p:tavLst>
                                        <p:tav tm="0">
                                          <p:val>
                                            <p:strVal val="#ppt_x"/>
                                          </p:val>
                                        </p:tav>
                                        <p:tav tm="100000">
                                          <p:val>
                                            <p:strVal val="#ppt_x"/>
                                          </p:val>
                                        </p:tav>
                                      </p:tavLst>
                                    </p:anim>
                                    <p:anim calcmode="lin" valueType="num">
                                      <p:cBhvr additive="base">
                                        <p:cTn id="25"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7575D7A7-3C36-4508-9BC6-70A93BD3C43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xmlns="" id="{BC964A0D-06B7-4C16-AC9F-20ADDA8059EB}"/>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xmlns="" id="{F5703F5C-55DF-45CD-BC3F-3BE8F10339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xmlns="" id="{A8C7134F-70F9-4826-A97E-9B39AEA08F5B}"/>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xmlns="" id="{39351E73-B6DD-4B56-8EE9-C16B5711C46D}"/>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xmlns="" id="{AE446D0E-6531-40B7-A182-FB860243977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xmlns="" id="{C8BABCA7-C1E0-41BA-A822-5F61251AA6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5"/>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8" name="Group 17">
            <a:extLst>
              <a:ext uri="{FF2B5EF4-FFF2-40B4-BE49-F238E27FC236}">
                <a16:creationId xmlns:a16="http://schemas.microsoft.com/office/drawing/2014/main" xmlns="" id="{2E5D6EB5-6FDB-477A-98F5-7409CD53754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88825" cy="6872226"/>
            <a:chOff x="0" y="0"/>
            <a:chExt cx="12188825" cy="6872226"/>
          </a:xfrm>
        </p:grpSpPr>
        <p:pic>
          <p:nvPicPr>
            <p:cNvPr id="19" name="Picture 18">
              <a:extLst>
                <a:ext uri="{FF2B5EF4-FFF2-40B4-BE49-F238E27FC236}">
                  <a16:creationId xmlns:a16="http://schemas.microsoft.com/office/drawing/2014/main" xmlns="" id="{5BB75167-5757-4E5F-869B-5A350BF43A86}"/>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a:blip r:embed="rId6">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0" name="Rectangle 19">
              <a:extLst>
                <a:ext uri="{FF2B5EF4-FFF2-40B4-BE49-F238E27FC236}">
                  <a16:creationId xmlns:a16="http://schemas.microsoft.com/office/drawing/2014/main" xmlns="" id="{C8338DAE-FFCB-472B-A9EE-77E42FDBD3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xmlns="" id="{52B2E0A0-4D94-4C05-97C1-32B5D88A2E89}"/>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7">
              <a:extLst>
                <a:ext uri="{28A0092B-C50C-407E-A947-70E740481C1C}">
                  <a14:useLocalDpi xmlns:a14="http://schemas.microsoft.com/office/drawing/2010/main" xmlns="" val="0"/>
                </a:ext>
              </a:extLst>
            </a:blip>
            <a:srcRect l="2" r="47673"/>
            <a:stretch/>
          </p:blipFill>
          <p:spPr>
            <a:xfrm rot="5400000">
              <a:off x="5245268" y="530352"/>
              <a:ext cx="1673352" cy="612648"/>
            </a:xfrm>
            <a:prstGeom prst="rect">
              <a:avLst/>
            </a:prstGeom>
          </p:spPr>
        </p:pic>
        <p:pic>
          <p:nvPicPr>
            <p:cNvPr id="22" name="Picture 21">
              <a:extLst>
                <a:ext uri="{FF2B5EF4-FFF2-40B4-BE49-F238E27FC236}">
                  <a16:creationId xmlns:a16="http://schemas.microsoft.com/office/drawing/2014/main" xmlns="" id="{A91E75C9-3350-4F0B-993E-89D3DBD76CC0}"/>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xmlns="" val="1"/>
                </p:ext>
              </p:extLst>
            </p:nvPr>
          </p:nvPicPr>
          <p:blipFill rotWithShape="1">
            <a:blip r:embed="rId7">
              <a:extLst>
                <a:ext uri="{28A0092B-C50C-407E-A947-70E740481C1C}">
                  <a14:useLocalDpi xmlns:a14="http://schemas.microsoft.com/office/drawing/2010/main" xmlns=""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xmlns="" id="{5EDD17A8-28D3-41EA-88FC-EEABE8F645AD}"/>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The end!</a:t>
            </a:r>
          </a:p>
        </p:txBody>
      </p:sp>
      <p:sp>
        <p:nvSpPr>
          <p:cNvPr id="3" name="Text Placeholder 2">
            <a:extLst>
              <a:ext uri="{FF2B5EF4-FFF2-40B4-BE49-F238E27FC236}">
                <a16:creationId xmlns:a16="http://schemas.microsoft.com/office/drawing/2014/main" xmlns="" id="{6183D813-F719-4519-9151-5E504A8CFD0A}"/>
              </a:ext>
            </a:extLst>
          </p:cNvPr>
          <p:cNvSpPr>
            <a:spLocks noGrp="1"/>
          </p:cNvSpPr>
          <p:nvPr>
            <p:ph type="body" idx="1"/>
          </p:nvPr>
        </p:nvSpPr>
        <p:spPr>
          <a:xfrm>
            <a:off x="2692398" y="3657597"/>
            <a:ext cx="6815669" cy="1320802"/>
          </a:xfrm>
        </p:spPr>
        <p:txBody>
          <a:bodyPr vert="horz" lIns="91440" tIns="45720" rIns="91440" bIns="45720" rtlCol="0" anchor="t">
            <a:normAutofit/>
          </a:bodyPr>
          <a:lstStyle/>
          <a:p>
            <a:r>
              <a:rPr lang="en-US" sz="2100" dirty="0"/>
              <a:t>By  learning about our past we can prepare better for the future!</a:t>
            </a:r>
          </a:p>
        </p:txBody>
      </p:sp>
      <p:cxnSp>
        <p:nvCxnSpPr>
          <p:cNvPr id="24" name="Straight Connector 23">
            <a:extLst>
              <a:ext uri="{FF2B5EF4-FFF2-40B4-BE49-F238E27FC236}">
                <a16:creationId xmlns:a16="http://schemas.microsoft.com/office/drawing/2014/main" xmlns="" id="{889FB2CC-C7A1-4A53-A088-636FB487FE6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0488002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Headlines" id="{3841520A-25F2-4EB8-BE4C-611DB5ABEED9}" vid="{ECD25A4C-D97E-4C12-84B1-63580BFFAEEB}"/>
    </a:ext>
  </a:extLst>
</a:theme>
</file>

<file path=ppt/theme/theme2.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ppt/theme/theme4.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15</TotalTime>
  <Words>67</Words>
  <Application>Microsoft Office PowerPoint</Application>
  <PresentationFormat>Particularizare</PresentationFormat>
  <Paragraphs>13</Paragraphs>
  <Slides>5</Slides>
  <Notes>0</Notes>
  <HiddenSlides>0</HiddenSlides>
  <MMClips>0</MMClips>
  <ScaleCrop>false</ScaleCrop>
  <HeadingPairs>
    <vt:vector size="4" baseType="variant">
      <vt:variant>
        <vt:lpstr>Temă</vt:lpstr>
      </vt:variant>
      <vt:variant>
        <vt:i4>4</vt:i4>
      </vt:variant>
      <vt:variant>
        <vt:lpstr>Titluri diapozitive</vt:lpstr>
      </vt:variant>
      <vt:variant>
        <vt:i4>5</vt:i4>
      </vt:variant>
    </vt:vector>
  </HeadingPairs>
  <TitlesOfParts>
    <vt:vector size="9" baseType="lpstr">
      <vt:lpstr>Headlines</vt:lpstr>
      <vt:lpstr>Wood Type</vt:lpstr>
      <vt:lpstr>Badge</vt:lpstr>
      <vt:lpstr>Organic</vt:lpstr>
      <vt:lpstr>Wall Street Crash of 1929 </vt:lpstr>
      <vt:lpstr>Wall Street Crash of 1929</vt:lpstr>
      <vt:lpstr>Background </vt:lpstr>
      <vt:lpstr>Crash</vt:lpstr>
      <vt:lpstr>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Wall Street Crash of 1929</dc:title>
  <dc:creator>irinapinta14@gmail.com</dc:creator>
  <cp:lastModifiedBy>Serban Dragos</cp:lastModifiedBy>
  <cp:revision>4</cp:revision>
  <dcterms:created xsi:type="dcterms:W3CDTF">2019-12-20T11:41:12Z</dcterms:created>
  <dcterms:modified xsi:type="dcterms:W3CDTF">2019-12-20T23:28:11Z</dcterms:modified>
</cp:coreProperties>
</file>